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9" r:id="rId3"/>
    <p:sldId id="260" r:id="rId4"/>
    <p:sldId id="27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36" d="100"/>
          <a:sy n="136" d="100"/>
        </p:scale>
        <p:origin x="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073C60-F1C9-EA41-BC05-AF0C42B087C2}" type="datetimeFigureOut">
              <a:rPr lang="en-US" smtClean="0"/>
              <a:t>9/3/20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793873-5D1C-364A-B865-C6BC33154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832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793873-5D1C-364A-B865-C6BC331540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24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211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26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51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56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71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079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3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13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54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794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80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13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155D7866-985D-4D23-BF0E-72CA30F5C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1792BE-0CE9-46D6-8C96-85BCD7A16F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731" y="4716089"/>
            <a:ext cx="6288261" cy="1573149"/>
          </a:xfrm>
          <a:prstGeom prst="rect">
            <a:avLst/>
          </a:prstGeom>
          <a:solidFill>
            <a:schemeClr val="tx1">
              <a:alpha val="30000"/>
            </a:schemeClr>
          </a:solidFill>
          <a:ln w="12700"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EDFF78-99B8-A043-B7CC-DFEDDC99B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9388" y="4907629"/>
            <a:ext cx="3212386" cy="1185353"/>
          </a:xfrm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Summer Debrief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886D37-C33F-D241-B57E-D9BB7B680B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3912" y="4907629"/>
            <a:ext cx="2228641" cy="1185353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R. W. Pfeifle</a:t>
            </a:r>
          </a:p>
          <a:p>
            <a:r>
              <a:rPr lang="en-US" sz="1700" dirty="0">
                <a:solidFill>
                  <a:schemeClr val="bg1"/>
                </a:solidFill>
              </a:rPr>
              <a:t>28 August 2020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7962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722114" y="5495733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5068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93149-B57F-C242-AD08-903B4EDC5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WMAGN: Washington Multi-AGN Catalog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E620D-D3E4-614E-A2DD-1BB44FD07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3"/>
            <a:ext cx="10168128" cy="416787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Purpose: First ‘complete’ catalog of multi-AGN systems from the literature.</a:t>
            </a:r>
          </a:p>
          <a:p>
            <a:r>
              <a:rPr lang="en-US" dirty="0"/>
              <a:t>Data Release 1 is to consist of all close separation AGNs (and candidates):</a:t>
            </a:r>
          </a:p>
          <a:p>
            <a:pPr lvl="1"/>
            <a:r>
              <a:rPr lang="en-US" dirty="0"/>
              <a:t>Dual (so called ‘binary’) quasars (+ candidates)</a:t>
            </a:r>
          </a:p>
          <a:p>
            <a:pPr lvl="1"/>
            <a:r>
              <a:rPr lang="en-US" dirty="0"/>
              <a:t>Dual AGN (+ candidates)</a:t>
            </a:r>
          </a:p>
          <a:p>
            <a:pPr lvl="1"/>
            <a:r>
              <a:rPr lang="en-US" dirty="0"/>
              <a:t>Binary AGN (+ candidates)</a:t>
            </a:r>
          </a:p>
          <a:p>
            <a:pPr lvl="1"/>
            <a:r>
              <a:rPr lang="en-US" dirty="0"/>
              <a:t>Recoiling AGN candidates</a:t>
            </a:r>
          </a:p>
          <a:p>
            <a:r>
              <a:rPr lang="en-US" dirty="0"/>
              <a:t>‘Close separation’ is taken to mean ‘within a couple tens of arcseconds’ and at similar redshifts.</a:t>
            </a:r>
          </a:p>
          <a:p>
            <a:pPr lvl="1"/>
            <a:r>
              <a:rPr lang="en-US" dirty="0"/>
              <a:t>Obviously, exceptions will be made for close-by systems for which the kpc/</a:t>
            </a:r>
            <a:r>
              <a:rPr lang="en-US" dirty="0" err="1"/>
              <a:t>arsec</a:t>
            </a:r>
            <a:r>
              <a:rPr lang="en-US" dirty="0"/>
              <a:t> scale approached ~1.0-2.</a:t>
            </a:r>
          </a:p>
          <a:p>
            <a:pPr lvl="1"/>
            <a:r>
              <a:rPr lang="en-US" dirty="0"/>
              <a:t>Therefore, double quasars at higher redshift with ≳ 30 arcsec are </a:t>
            </a:r>
            <a:r>
              <a:rPr lang="en-US" i="1" dirty="0"/>
              <a:t>NOT</a:t>
            </a:r>
            <a:r>
              <a:rPr lang="en-US" dirty="0"/>
              <a:t> included in DR1. </a:t>
            </a:r>
          </a:p>
          <a:p>
            <a:pPr lvl="2"/>
            <a:r>
              <a:rPr lang="en-US" dirty="0"/>
              <a:t>After some thought, it is my opinion that these should not be included at all, as these quasars are physically distinct and unrelated (beyond perhaps coexisting in the same cluster/super cluster).</a:t>
            </a:r>
          </a:p>
          <a:p>
            <a:pPr lvl="1"/>
            <a:r>
              <a:rPr lang="en-US" dirty="0"/>
              <a:t>Double quasars with discordant redshifts are </a:t>
            </a:r>
            <a:r>
              <a:rPr lang="en-US" i="1" dirty="0"/>
              <a:t>NOT</a:t>
            </a:r>
            <a:r>
              <a:rPr lang="en-US" dirty="0"/>
              <a:t> included in DR1 and may not be included in DR2.</a:t>
            </a:r>
          </a:p>
          <a:p>
            <a:pPr lvl="2"/>
            <a:r>
              <a:rPr lang="en-US" dirty="0"/>
              <a:t>Again, it is my opinion that such systems should not be included in the catalog at all. These are physically distinct and unrelated. </a:t>
            </a:r>
          </a:p>
          <a:p>
            <a:pPr lvl="1"/>
            <a:r>
              <a:rPr lang="en-US" dirty="0"/>
              <a:t>Gravitationally lensed quasars, which would be considered ‘multi-AGN’ systems due to their multiple images, are not included in DR1 but will be included in DR2. </a:t>
            </a:r>
          </a:p>
        </p:txBody>
      </p:sp>
    </p:spTree>
    <p:extLst>
      <p:ext uri="{BB962C8B-B14F-4D97-AF65-F5344CB8AC3E}">
        <p14:creationId xmlns:p14="http://schemas.microsoft.com/office/powerpoint/2010/main" val="2782619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612E5-C566-2443-875F-677930F32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The literature is NOT uniform or well-documented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7755C-F3BA-4848-9CFE-2987564AC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4446246" cy="413016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list of 54 aliases to the left yields well over 1000 papers, observational and theoretical, which first have to be parsed to remove irrelevant observational and theory papers. </a:t>
            </a:r>
          </a:p>
          <a:p>
            <a:pPr lvl="1"/>
            <a:r>
              <a:rPr lang="en-US" dirty="0"/>
              <a:t>After culling the majority of </a:t>
            </a:r>
            <a:r>
              <a:rPr lang="en-US" i="1" dirty="0"/>
              <a:t>obviously</a:t>
            </a:r>
            <a:r>
              <a:rPr lang="en-US" dirty="0"/>
              <a:t> irrelevant work, we are left with 682 papers.</a:t>
            </a:r>
          </a:p>
          <a:p>
            <a:pPr lvl="1"/>
            <a:r>
              <a:rPr lang="en-US" dirty="0"/>
              <a:t>Quick but careful review has narrowed this ‘relevant’ list to ~500 papers.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0F21157-7962-684B-AC2D-F598391C5003}"/>
              </a:ext>
            </a:extLst>
          </p:cNvPr>
          <p:cNvSpPr txBox="1">
            <a:spLocks/>
          </p:cNvSpPr>
          <p:nvPr/>
        </p:nvSpPr>
        <p:spPr>
          <a:xfrm>
            <a:off x="5752927" y="2177938"/>
            <a:ext cx="1549201" cy="3694176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/>
              <a:t>Aliases used for binary quasars:</a:t>
            </a:r>
          </a:p>
          <a:p>
            <a:r>
              <a:rPr lang="en-US" dirty="0"/>
              <a:t>"quasar pairs”</a:t>
            </a:r>
          </a:p>
          <a:p>
            <a:r>
              <a:rPr lang="en-US" dirty="0"/>
              <a:t>"quasar pair”</a:t>
            </a:r>
          </a:p>
          <a:p>
            <a:r>
              <a:rPr lang="en-US" dirty="0"/>
              <a:t>"pairs of quasars”</a:t>
            </a:r>
          </a:p>
          <a:p>
            <a:r>
              <a:rPr lang="en-US" dirty="0"/>
              <a:t>"binary quasars”</a:t>
            </a:r>
          </a:p>
          <a:p>
            <a:r>
              <a:rPr lang="en-US" dirty="0"/>
              <a:t>"binary quasar”</a:t>
            </a:r>
          </a:p>
          <a:p>
            <a:r>
              <a:rPr lang="en-US" dirty="0"/>
              <a:t>"quasar binary”</a:t>
            </a:r>
          </a:p>
          <a:p>
            <a:r>
              <a:rPr lang="en-US" dirty="0"/>
              <a:t>"quasar binaries”</a:t>
            </a:r>
          </a:p>
          <a:p>
            <a:r>
              <a:rPr lang="en-US" dirty="0"/>
              <a:t>"dual quasar”</a:t>
            </a:r>
          </a:p>
          <a:p>
            <a:r>
              <a:rPr lang="en-US" dirty="0"/>
              <a:t>"dual quasars”</a:t>
            </a:r>
          </a:p>
          <a:p>
            <a:r>
              <a:rPr lang="en-US" dirty="0"/>
              <a:t>"double quasars”</a:t>
            </a:r>
          </a:p>
          <a:p>
            <a:r>
              <a:rPr lang="en-US" dirty="0"/>
              <a:t>"double quasar”</a:t>
            </a:r>
          </a:p>
          <a:p>
            <a:r>
              <a:rPr lang="en-US" dirty="0"/>
              <a:t>"pairs of QSOs”</a:t>
            </a:r>
          </a:p>
          <a:p>
            <a:r>
              <a:rPr lang="en-US" dirty="0"/>
              <a:t>"QSO pairs”</a:t>
            </a:r>
          </a:p>
          <a:p>
            <a:r>
              <a:rPr lang="en-US" dirty="0"/>
              <a:t>"binary QSO" </a:t>
            </a:r>
          </a:p>
          <a:p>
            <a:r>
              <a:rPr lang="en-US" dirty="0"/>
              <a:t>"binary QSOs"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2163554-8E54-1E42-AA5F-05C86FCED6C1}"/>
              </a:ext>
            </a:extLst>
          </p:cNvPr>
          <p:cNvSpPr txBox="1">
            <a:spLocks/>
          </p:cNvSpPr>
          <p:nvPr/>
        </p:nvSpPr>
        <p:spPr>
          <a:xfrm>
            <a:off x="10400530" y="2177938"/>
            <a:ext cx="1549201" cy="3694176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/>
              <a:t>Aliases used for multi-AGN/quasar (&gt;2) systems:</a:t>
            </a:r>
          </a:p>
          <a:p>
            <a:r>
              <a:rPr lang="en-US" dirty="0"/>
              <a:t>"triple AGN"</a:t>
            </a:r>
          </a:p>
          <a:p>
            <a:r>
              <a:rPr lang="en-US" dirty="0"/>
              <a:t>"triple AGNs" </a:t>
            </a:r>
          </a:p>
          <a:p>
            <a:r>
              <a:rPr lang="en-US" dirty="0"/>
              <a:t>"triplet quasar”</a:t>
            </a:r>
          </a:p>
          <a:p>
            <a:r>
              <a:rPr lang="en-US" dirty="0"/>
              <a:t>"AGN triplet”</a:t>
            </a:r>
          </a:p>
          <a:p>
            <a:r>
              <a:rPr lang="en-US" dirty="0"/>
              <a:t>"quasar triplet”</a:t>
            </a:r>
          </a:p>
          <a:p>
            <a:r>
              <a:rPr lang="en-US" dirty="0"/>
              <a:t>"three SMBHs”</a:t>
            </a:r>
          </a:p>
          <a:p>
            <a:r>
              <a:rPr lang="en-US" dirty="0"/>
              <a:t>"three supermassive black holes”</a:t>
            </a:r>
          </a:p>
          <a:p>
            <a:r>
              <a:rPr lang="en-US" dirty="0"/>
              <a:t>"multiple AGN”</a:t>
            </a:r>
          </a:p>
          <a:p>
            <a:r>
              <a:rPr lang="en-US" dirty="0"/>
              <a:t>"multiple AGNs”</a:t>
            </a:r>
          </a:p>
          <a:p>
            <a:r>
              <a:rPr lang="en-US" dirty="0"/>
              <a:t>"quasar quadruple”</a:t>
            </a:r>
          </a:p>
          <a:p>
            <a:r>
              <a:rPr lang="en-US" dirty="0"/>
              <a:t>"quadruple quasar”</a:t>
            </a:r>
          </a:p>
          <a:p>
            <a:r>
              <a:rPr lang="en-US" dirty="0"/>
              <a:t>"quasar quintuple”</a:t>
            </a:r>
          </a:p>
          <a:p>
            <a:r>
              <a:rPr lang="en-US" dirty="0"/>
              <a:t>"quasar quartet”</a:t>
            </a:r>
          </a:p>
          <a:p>
            <a:r>
              <a:rPr lang="en-US" dirty="0"/>
              <a:t>"triple supermassive black hole”</a:t>
            </a:r>
          </a:p>
          <a:p>
            <a:r>
              <a:rPr lang="en-US" dirty="0"/>
              <a:t>"triple SMBH"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5BEF2B8-7F1F-DC40-BCCE-D0D751693D72}"/>
              </a:ext>
            </a:extLst>
          </p:cNvPr>
          <p:cNvSpPr txBox="1">
            <a:spLocks/>
          </p:cNvSpPr>
          <p:nvPr/>
        </p:nvSpPr>
        <p:spPr>
          <a:xfrm>
            <a:off x="7302128" y="2177938"/>
            <a:ext cx="1549201" cy="36941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00" b="1" u="sng" dirty="0"/>
              <a:t>Aliases used for binary SMBHs and recoiling SMBHs:</a:t>
            </a:r>
          </a:p>
          <a:p>
            <a:r>
              <a:rPr lang="en-US" sz="500" dirty="0"/>
              <a:t>"binary SMBH”</a:t>
            </a:r>
          </a:p>
          <a:p>
            <a:r>
              <a:rPr lang="en-US" sz="500" dirty="0"/>
              <a:t>"binary SMBHs”</a:t>
            </a:r>
          </a:p>
          <a:p>
            <a:r>
              <a:rPr lang="en-US" sz="500" dirty="0"/>
              <a:t>"SMBH pairs”</a:t>
            </a:r>
          </a:p>
          <a:p>
            <a:r>
              <a:rPr lang="en-US" sz="500" dirty="0"/>
              <a:t>"SMBH binary" </a:t>
            </a:r>
          </a:p>
          <a:p>
            <a:r>
              <a:rPr lang="en-US" sz="500" dirty="0"/>
              <a:t>"SMBH binaries”</a:t>
            </a:r>
          </a:p>
          <a:p>
            <a:r>
              <a:rPr lang="en-US" sz="500" dirty="0"/>
              <a:t>"binary supermassive black hole”</a:t>
            </a:r>
          </a:p>
          <a:p>
            <a:r>
              <a:rPr lang="en-US" sz="500" dirty="0"/>
              <a:t>"supermassive binary black hole”</a:t>
            </a:r>
          </a:p>
          <a:p>
            <a:r>
              <a:rPr lang="en-US" sz="500" dirty="0"/>
              <a:t>"supermassive binary black holes”</a:t>
            </a:r>
          </a:p>
          <a:p>
            <a:r>
              <a:rPr lang="en-US" sz="500" dirty="0"/>
              <a:t>"binary supermassive black holes”</a:t>
            </a:r>
          </a:p>
          <a:p>
            <a:r>
              <a:rPr lang="en-US" sz="500" dirty="0"/>
              <a:t>"supermassive black hole binary”</a:t>
            </a:r>
          </a:p>
          <a:p>
            <a:r>
              <a:rPr lang="en-US" sz="500" dirty="0"/>
              <a:t>"supermassive black hole binaries”</a:t>
            </a:r>
          </a:p>
          <a:p>
            <a:r>
              <a:rPr lang="en-US" sz="500" dirty="0"/>
              <a:t>"SBHB”</a:t>
            </a:r>
          </a:p>
          <a:p>
            <a:r>
              <a:rPr lang="en-US" sz="500" dirty="0"/>
              <a:t>"SBHBs”</a:t>
            </a:r>
          </a:p>
          <a:p>
            <a:r>
              <a:rPr lang="en-US" sz="500" dirty="0"/>
              <a:t>"massive black hole binary”</a:t>
            </a:r>
          </a:p>
          <a:p>
            <a:r>
              <a:rPr lang="en-US" sz="500" dirty="0"/>
              <a:t>"massive black hole binaries”</a:t>
            </a:r>
          </a:p>
          <a:p>
            <a:r>
              <a:rPr lang="en-US" sz="500" dirty="0"/>
              <a:t>"recoiling supermassive black hole”</a:t>
            </a:r>
          </a:p>
          <a:p>
            <a:r>
              <a:rPr lang="en-US" sz="500" dirty="0"/>
              <a:t>"recoiling SMBH”</a:t>
            </a:r>
          </a:p>
          <a:p>
            <a:r>
              <a:rPr lang="en-US" sz="500" dirty="0"/>
              <a:t>"recoiling black holes”</a:t>
            </a:r>
          </a:p>
          <a:p>
            <a:r>
              <a:rPr lang="en-US" sz="500" dirty="0"/>
              <a:t>"recoiling AGN"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A09D74D-5AE1-5B4E-B074-8F23561DCA7B}"/>
              </a:ext>
            </a:extLst>
          </p:cNvPr>
          <p:cNvSpPr txBox="1">
            <a:spLocks/>
          </p:cNvSpPr>
          <p:nvPr/>
        </p:nvSpPr>
        <p:spPr>
          <a:xfrm>
            <a:off x="8851329" y="2177938"/>
            <a:ext cx="1549201" cy="3694176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/>
              <a:t>Aliases used for predominantly dual AGNs:</a:t>
            </a:r>
          </a:p>
          <a:p>
            <a:r>
              <a:rPr lang="en-US" dirty="0"/>
              <a:t>"binary AGN”</a:t>
            </a:r>
          </a:p>
          <a:p>
            <a:r>
              <a:rPr lang="en-US" dirty="0"/>
              <a:t>"binary AGNs”</a:t>
            </a:r>
          </a:p>
          <a:p>
            <a:r>
              <a:rPr lang="en-US" dirty="0"/>
              <a:t>"AGN binary”</a:t>
            </a:r>
          </a:p>
          <a:p>
            <a:r>
              <a:rPr lang="en-US" dirty="0"/>
              <a:t>"AGN binaries”</a:t>
            </a:r>
          </a:p>
          <a:p>
            <a:r>
              <a:rPr lang="en-US" dirty="0"/>
              <a:t>"dual active galactic nuclei”</a:t>
            </a:r>
          </a:p>
          <a:p>
            <a:r>
              <a:rPr lang="en-US" dirty="0"/>
              <a:t>"dual active galactic nucleus”</a:t>
            </a:r>
          </a:p>
          <a:p>
            <a:r>
              <a:rPr lang="en-US" dirty="0"/>
              <a:t>"dual AGN”</a:t>
            </a:r>
          </a:p>
          <a:p>
            <a:r>
              <a:rPr lang="en-US" dirty="0"/>
              <a:t>"dual AGNs”</a:t>
            </a:r>
          </a:p>
          <a:p>
            <a:r>
              <a:rPr lang="en-US" dirty="0"/>
              <a:t>"double AGN" OR "double AGNs”</a:t>
            </a:r>
          </a:p>
          <a:p>
            <a:r>
              <a:rPr lang="en-US" dirty="0"/>
              <a:t>"two active nuclei”</a:t>
            </a:r>
          </a:p>
          <a:p>
            <a:r>
              <a:rPr lang="en-US" dirty="0"/>
              <a:t>"two AGNs”</a:t>
            </a:r>
          </a:p>
          <a:p>
            <a:r>
              <a:rPr lang="en-US" dirty="0"/>
              <a:t>"two AGN”</a:t>
            </a:r>
          </a:p>
          <a:p>
            <a:r>
              <a:rPr lang="en-US" dirty="0"/>
              <a:t>"dual supermassive black holes”</a:t>
            </a:r>
          </a:p>
          <a:p>
            <a:r>
              <a:rPr lang="en-US" dirty="0"/>
              <a:t> "dual SMBHs”</a:t>
            </a:r>
          </a:p>
          <a:p>
            <a:r>
              <a:rPr lang="en-US" dirty="0"/>
              <a:t>"dual SMBH"</a:t>
            </a:r>
          </a:p>
        </p:txBody>
      </p:sp>
    </p:spTree>
    <p:extLst>
      <p:ext uri="{BB962C8B-B14F-4D97-AF65-F5344CB8AC3E}">
        <p14:creationId xmlns:p14="http://schemas.microsoft.com/office/powerpoint/2010/main" val="632365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0FDB6-9DF0-FB4E-BF96-9A6340E1A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the catalog so far: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8AC6C-351C-EF49-9E0F-8C65BBA63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270634"/>
            <a:ext cx="10168128" cy="427156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b="1" dirty="0"/>
              <a:t>Objects from individual papers (1972-2010): ~47-55 objects (spanning the categories of dual AGN, binary AGN, recoil candidate, multi-AGN (&gt;2), dual quasar)</a:t>
            </a:r>
          </a:p>
          <a:p>
            <a:pPr lvl="1"/>
            <a:r>
              <a:rPr lang="en-US" dirty="0"/>
              <a:t>The literature search from 1972-2010 is </a:t>
            </a:r>
            <a:r>
              <a:rPr lang="en-US" b="1" i="1" dirty="0"/>
              <a:t>NOT</a:t>
            </a:r>
            <a:r>
              <a:rPr lang="en-US" dirty="0"/>
              <a:t> complete, and this number will go up by another ~10-30 objects within the next week or so.</a:t>
            </a:r>
          </a:p>
          <a:p>
            <a:pPr lvl="1"/>
            <a:r>
              <a:rPr lang="en-US" dirty="0"/>
              <a:t>The literature search from 1970-2000 is </a:t>
            </a:r>
            <a:r>
              <a:rPr lang="en-US" b="1"/>
              <a:t>likely complete.</a:t>
            </a:r>
            <a:endParaRPr lang="en-US" b="1" dirty="0"/>
          </a:p>
          <a:p>
            <a:pPr marL="0" indent="0">
              <a:buNone/>
            </a:pPr>
            <a:r>
              <a:rPr lang="en-US" b="1" i="1" u="sng" dirty="0"/>
              <a:t>Below are statistics from catalogs…</a:t>
            </a:r>
          </a:p>
          <a:p>
            <a:r>
              <a:rPr lang="en-US" dirty="0"/>
              <a:t>Dual Quasars:</a:t>
            </a:r>
          </a:p>
          <a:p>
            <a:pPr lvl="1"/>
            <a:r>
              <a:rPr lang="en-US" dirty="0"/>
              <a:t>Hennawi+2006,+2010: 245 quasars pairs</a:t>
            </a:r>
          </a:p>
          <a:p>
            <a:r>
              <a:rPr lang="en-US" dirty="0"/>
              <a:t>Dual AGN Candidates: </a:t>
            </a:r>
          </a:p>
          <a:p>
            <a:pPr lvl="1"/>
            <a:r>
              <a:rPr lang="en-US" dirty="0"/>
              <a:t>Wang+2009, Liu+2010, Smith+2010 double peaked dual candidates: &gt; 200 candidates </a:t>
            </a:r>
          </a:p>
          <a:p>
            <a:pPr lvl="2"/>
            <a:r>
              <a:rPr lang="en-US" dirty="0"/>
              <a:t>On the order of ~30-40 of these have been followed-up in later papers.</a:t>
            </a:r>
          </a:p>
          <a:p>
            <a:pPr lvl="1"/>
            <a:r>
              <a:rPr lang="en-US" dirty="0"/>
              <a:t>Liu+2011 catalog of spectroscopic pairs: </a:t>
            </a:r>
          </a:p>
          <a:p>
            <a:pPr lvl="2"/>
            <a:r>
              <a:rPr lang="en-US" dirty="0"/>
              <a:t>1244 duals, 39 triples, 2 quadruples, 1 quintuple. 256 AGN pairs show signs of tidal features. </a:t>
            </a:r>
          </a:p>
          <a:p>
            <a:pPr lvl="1"/>
            <a:r>
              <a:rPr lang="en-US" dirty="0"/>
              <a:t>Ge+2012 double-peaked catalog has ~3000 double-peaked galaxies, with 54 showing dual cores in imaging.</a:t>
            </a:r>
          </a:p>
          <a:p>
            <a:pPr lvl="1"/>
            <a:r>
              <a:rPr lang="en-US" dirty="0"/>
              <a:t>Shi+2014, Wang+2019 provide more candidates from LAMOST survey, but catalogs are seemingly unavailable.</a:t>
            </a:r>
          </a:p>
          <a:p>
            <a:r>
              <a:rPr lang="en-US" dirty="0"/>
              <a:t>Recoil and binary SMBH candidates: </a:t>
            </a:r>
          </a:p>
          <a:p>
            <a:pPr lvl="1"/>
            <a:r>
              <a:rPr lang="en-US" dirty="0"/>
              <a:t>Bonning+2007: Catalog not available. Null result (no candidates selected as being possible binaries).</a:t>
            </a:r>
          </a:p>
          <a:p>
            <a:pPr lvl="1"/>
            <a:r>
              <a:rPr lang="en-US" dirty="0"/>
              <a:t>Tsalmantza+2011: 9 objects can be interpreted as binaries</a:t>
            </a:r>
          </a:p>
          <a:p>
            <a:pPr lvl="1"/>
            <a:r>
              <a:rPr lang="en-US" dirty="0"/>
              <a:t>Shen+2013: 28 systems with significantly line shifts, 7 of which are best candidates for sub-pc binaries</a:t>
            </a:r>
          </a:p>
          <a:p>
            <a:pPr lvl="1"/>
            <a:r>
              <a:rPr lang="en-US" dirty="0"/>
              <a:t>Eracleous+2013: 14 objects with statistically significant line shifts (possible indicator of recoils/binaries)</a:t>
            </a:r>
          </a:p>
        </p:txBody>
      </p:sp>
    </p:spTree>
    <p:extLst>
      <p:ext uri="{BB962C8B-B14F-4D97-AF65-F5344CB8AC3E}">
        <p14:creationId xmlns:p14="http://schemas.microsoft.com/office/powerpoint/2010/main" val="49129882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413324"/>
      </a:dk2>
      <a:lt2>
        <a:srgbClr val="E2E4E8"/>
      </a:lt2>
      <a:accent1>
        <a:srgbClr val="B39E7C"/>
      </a:accent1>
      <a:accent2>
        <a:srgbClr val="BA8B7F"/>
      </a:accent2>
      <a:accent3>
        <a:srgbClr val="C4929D"/>
      </a:accent3>
      <a:accent4>
        <a:srgbClr val="BA7FA4"/>
      </a:accent4>
      <a:accent5>
        <a:srgbClr val="C292C4"/>
      </a:accent5>
      <a:accent6>
        <a:srgbClr val="9F7FBA"/>
      </a:accent6>
      <a:hlink>
        <a:srgbClr val="6983AE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907</Words>
  <Application>Microsoft Macintosh PowerPoint</Application>
  <PresentationFormat>Widescreen</PresentationFormat>
  <Paragraphs>109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Avenir Next LT Pro</vt:lpstr>
      <vt:lpstr>Calibri</vt:lpstr>
      <vt:lpstr>AccentBoxVTI</vt:lpstr>
      <vt:lpstr>Summer Debrief</vt:lpstr>
      <vt:lpstr>WMAGN: Washington Multi-AGN Catalog</vt:lpstr>
      <vt:lpstr>The literature is NOT uniform or well-documented</vt:lpstr>
      <vt:lpstr>Summary of the catalog so far: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WMAGN Update</dc:title>
  <dc:creator>rpfeifle@masonlive.gmu.edu</dc:creator>
  <cp:lastModifiedBy>rpfeifle@masonlive.gmu.edu</cp:lastModifiedBy>
  <cp:revision>48</cp:revision>
  <dcterms:created xsi:type="dcterms:W3CDTF">2020-07-30T15:02:50Z</dcterms:created>
  <dcterms:modified xsi:type="dcterms:W3CDTF">2020-09-03T15:33:57Z</dcterms:modified>
</cp:coreProperties>
</file>

<file path=docProps/thumbnail.jpeg>
</file>